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60" r:id="rId9"/>
    <p:sldId id="263" r:id="rId10"/>
    <p:sldId id="266" r:id="rId11"/>
    <p:sldId id="264" r:id="rId12"/>
    <p:sldId id="267" r:id="rId13"/>
    <p:sldId id="265" r:id="rId14"/>
    <p:sldId id="261" r:id="rId15"/>
    <p:sldId id="268" r:id="rId16"/>
    <p:sldId id="269" r:id="rId17"/>
    <p:sldId id="270" r:id="rId18"/>
    <p:sldId id="271" r:id="rId19"/>
    <p:sldId id="26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A237A-B376-258C-EECB-57AA1564B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724C34-B51E-B3E3-3C6E-6D49302FB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7B87B8-5509-E495-270E-92CFD7710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B7BFE8-3016-979C-AB17-39E4D79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832A8C-C478-8F5A-077E-4A19B02D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89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F6B2E-0D3C-70BF-EA8B-80A46D96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E92594-A3AF-0316-0618-A735CD0F6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7DCEEE-BFE8-0892-5737-3910E932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A2CFF3-A090-84EA-4A4C-2DFEBE8E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12236A-D362-0F49-736A-32D12B4C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0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0918FE-1AE0-67D3-544D-B79544313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F6EDD9-CE07-B266-08CE-5007441C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7EBBA9-5EFA-4FF9-89DF-A0134C0E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49E59-B178-404A-0301-48F543D3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C35E5B-7757-E11C-782B-CA10B61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99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18D24-FB4A-C811-D576-6352EFE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772654-0828-D211-7D3C-00B84FB4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0102F0-DBFF-7874-F05F-E41E5BCB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C05F69-5078-254B-3805-5CC128F6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853A7-788E-91DB-409C-794573ED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42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4BA13-AADF-8C15-4BA6-2F55539C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66EBEE-BA4D-E593-92DB-EC47D1EA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BDEE8C-67BD-666C-19A1-B43C96A3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78DD3-4D9B-AD89-93A8-31D3A8E3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29A25-6EC9-3217-A1CD-87061929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16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E6050-BEB2-85DB-E5F7-815D4F02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7C6D2-1FF5-242F-9607-9DE8E497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282C9C-50A0-5BFD-EBD2-1828B79D3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1B9724-55AE-5550-9C61-448C20D3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24C633-1A1A-A456-BC27-6EFA86DB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1475E2-F4FE-5A7A-433A-304A4FCC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75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09686-95EE-1C99-AB23-C149E0D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627A6-2D9A-8110-D008-D78F96E65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F884B6-D22B-D119-93CB-7AFF869F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163877-CE3C-C483-D379-0A222E090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840936-D2DF-9048-B5CC-B9CA30A27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37D5F7-A1DD-1C6A-423A-7C17B5E3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97E7F17-CCE5-4D4D-9557-F43A69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CA671A-4BC4-946B-EDA5-8EC0E475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01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72BB3-B681-BB5F-C093-83150775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035D89-FF42-0889-8ACC-CCECA05F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E31A95-444D-3178-2C18-B8048FF1C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5F867-8BC4-9E6F-71F5-90B91345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49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E4DAEA-1A09-397A-0B5E-FFE84E0C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63EFC4-C874-136C-5631-779F39EB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3B281-9BE2-67AB-EDF4-402385BF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51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6C924-93A9-D7E7-E250-22A3C8EF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FDADC2-C1BF-3C0A-62C7-F38B95B7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0EB266-65E6-6808-6F64-F027F0E96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35AEC6-A047-7C65-8D46-F05AB957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49F4E2-2D41-07E0-3757-5CE2BEC6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709B47-0B31-3C04-A3D5-1B90E986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31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993-DC08-0B72-286A-0D19947A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775825-FFF4-C127-C266-C98987608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9274D-D8DD-A538-B002-AE500A21D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A47398-F1D1-AAC5-F530-D6E0EC21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9653DD-4040-AE62-41F0-607A007F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569323-023D-DA68-B1EE-611818B6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6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4100A-6BC9-EBEC-310A-811768AB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0A99C-4A93-1DB8-F206-8BA4B5334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532FC-E37B-9E0D-25F5-330266B99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E2ED7-F1F6-4186-AFE1-191845DC264E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76755A-8DB3-6C31-455D-FA6432293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B8FEC-50B2-C693-3EBE-164CD0DC7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6FD62-EB3D-4939-B492-A204F5C500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8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79A16-26C3-6C21-C52B-B553CC22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протоколов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392A3E-1B5D-9B85-89A7-62A6DBF21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075" y="5202238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Выполнили</a:t>
            </a:r>
            <a:r>
              <a:rPr lang="en-US" dirty="0"/>
              <a:t>:</a:t>
            </a:r>
            <a:r>
              <a:rPr lang="ru-RU" dirty="0"/>
              <a:t> Кармаев А.А. Родин С.А. </a:t>
            </a:r>
            <a:r>
              <a:rPr lang="ru-RU" dirty="0" err="1"/>
              <a:t>Индюченко</a:t>
            </a:r>
            <a:r>
              <a:rPr lang="ru-RU" dirty="0"/>
              <a:t> Н.А</a:t>
            </a:r>
          </a:p>
          <a:p>
            <a:pPr algn="r"/>
            <a:r>
              <a:rPr lang="ru-RU" dirty="0"/>
              <a:t>Принял: </a:t>
            </a:r>
            <a:r>
              <a:rPr lang="ru-RU" dirty="0" err="1"/>
              <a:t>Сластников</a:t>
            </a:r>
            <a:r>
              <a:rPr lang="ru-RU" dirty="0"/>
              <a:t> Сергей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18961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6885582-E0B1-3517-8E54-AA460A80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075"/>
            <a:ext cx="10515600" cy="584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ru-RU" dirty="0"/>
              <a:t>Избавляемся от шумов, сведением фото к двум цветам - чёрному(фон) и белому(текст) -&gt; cv2.adaptiveThreshold(. . . )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текст, седзи&#10;&#10;Автоматически созданное описание">
            <a:extLst>
              <a:ext uri="{FF2B5EF4-FFF2-40B4-BE49-F238E27FC236}">
                <a16:creationId xmlns:a16="http://schemas.microsoft.com/office/drawing/2014/main" id="{146C4E48-B2C7-4D76-05F1-33CD3DC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1688677"/>
            <a:ext cx="11515725" cy="211919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F175EA57-F936-1E98-49BF-5C1E772E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3898807"/>
            <a:ext cx="11106150" cy="20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7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E21C7-AA5D-3E42-A34A-285ABAC6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Разбиение таблицы на ячейки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A3FEA-6A5A-12F9-45C2-333970A4E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Распознание вертикальных и горизонтальных линий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Объединение горизонталей и вертикалей</a:t>
            </a:r>
          </a:p>
        </p:txBody>
      </p:sp>
      <p:pic>
        <p:nvPicPr>
          <p:cNvPr id="5" name="Рисунок 4" descr="Изображение выглядит как текст, седзи&#10;&#10;Автоматически созданное описание">
            <a:extLst>
              <a:ext uri="{FF2B5EF4-FFF2-40B4-BE49-F238E27FC236}">
                <a16:creationId xmlns:a16="http://schemas.microsoft.com/office/drawing/2014/main" id="{13AB4886-93F7-AC00-D90F-997D69D60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764255"/>
            <a:ext cx="11165840" cy="2054811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едзи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F2D0AE82-78AB-4AB5-1350-9A631318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801101"/>
            <a:ext cx="11165840" cy="20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E36C753-EE2A-7564-B649-B88AA2F68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682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ru-RU" dirty="0"/>
              <a:t>Находим контуры таблицы - все прямоугольники таблицы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ru-RU" dirty="0"/>
              <a:t>Сортируем контуры таблицы по порядку их расположения в таблице (сверху вниз)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ru-RU" dirty="0"/>
              <a:t>Формируем из контуров список ячеек с рамками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ru-RU" dirty="0"/>
              <a:t>Разбиваем список рамок на ячейки по строкам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7. </a:t>
            </a:r>
            <a:r>
              <a:rPr lang="ru-RU" dirty="0"/>
              <a:t>Сортируем строки в каждом столбце (слева направо)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647B4CE-0E19-49E9-C006-4883E46F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3310509"/>
            <a:ext cx="11653520" cy="21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A9431-036F-B496-9BA8-6A2B9204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значений в ячейках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7E9021-487E-EE8D-3A23-A41101B5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Рассматриваем циклично содержимое каждой ячейки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Подгоняем содержимое для лучшего распознавания расширением и размыванием </a:t>
            </a:r>
            <a:r>
              <a:rPr lang="en-US" dirty="0"/>
              <a:t>-&gt; cv2.dilate(...) cv2.erode(...)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Анализируем содержимое с помощью технологий компьютерного зрения и формируем список значений на соответствующих позициях </a:t>
            </a:r>
            <a:r>
              <a:rPr lang="en-US" dirty="0"/>
              <a:t>-&gt; </a:t>
            </a:r>
            <a:r>
              <a:rPr lang="en-US" dirty="0" err="1"/>
              <a:t>pytesseract.image_to_string</a:t>
            </a:r>
            <a:r>
              <a:rPr lang="en-US" dirty="0"/>
              <a:t>(...)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746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D1DC2-3787-D791-DB5D-2161371A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алгоритм решения задачи</a:t>
            </a:r>
            <a:br>
              <a:rPr lang="en-US" dirty="0"/>
            </a:br>
            <a:r>
              <a:rPr lang="ru-RU" dirty="0" err="1"/>
              <a:t>TensorFlow</a:t>
            </a:r>
            <a:r>
              <a:rPr lang="ru-RU" dirty="0"/>
              <a:t> и </a:t>
            </a:r>
            <a:r>
              <a:rPr lang="ru-RU" dirty="0" err="1"/>
              <a:t>PyTesseract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B9CAD-BB1D-6A37-FA48-72A4BF7D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составляющие программы:</a:t>
            </a:r>
            <a:endParaRPr lang="ru-RU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10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 Подготовка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обучения нейронной сети.</a:t>
            </a:r>
            <a:endParaRPr lang="ru-RU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10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 </a:t>
            </a:r>
            <a:r>
              <a:rPr lang="ru-RU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модели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ее обучение.</a:t>
            </a:r>
            <a:endParaRPr lang="ru-RU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10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 Применение модели для распознавания таблиц на фотографиях.</a:t>
            </a:r>
            <a:endParaRPr lang="ru-RU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1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49BF-19FC-120C-58FB-0BB378DE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ru-RU" dirty="0"/>
              <a:t>Подготовка </a:t>
            </a:r>
            <a:r>
              <a:rPr lang="ru-RU" dirty="0" err="1"/>
              <a:t>датасета</a:t>
            </a:r>
            <a:r>
              <a:rPr lang="ru-RU" dirty="0"/>
              <a:t> для обучения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753EAD-247F-B7AA-C5FF-B62B9F1B0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1416050"/>
            <a:ext cx="4181475" cy="3908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Составляющие </a:t>
            </a:r>
            <a:r>
              <a:rPr lang="ru-RU" dirty="0" err="1"/>
              <a:t>датасета</a:t>
            </a:r>
            <a:r>
              <a:rPr lang="ru-RU" dirty="0"/>
              <a:t>:</a:t>
            </a:r>
          </a:p>
          <a:p>
            <a:r>
              <a:rPr lang="ru-RU" dirty="0"/>
              <a:t>Изображения с текстом и таблицами</a:t>
            </a:r>
          </a:p>
          <a:p>
            <a:r>
              <a:rPr lang="ru-RU" dirty="0"/>
              <a:t>Координаты и размеры таблиц на каждом изображении</a:t>
            </a:r>
          </a:p>
          <a:p>
            <a:r>
              <a:rPr lang="ru-RU" dirty="0"/>
              <a:t>Координаты и размеры столбцов таблиц на каждом изображении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7EB0D-DDA3-FDCD-3CF6-7BD4574589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7"/>
          <a:stretch/>
        </p:blipFill>
        <p:spPr bwMode="auto">
          <a:xfrm>
            <a:off x="4257676" y="1416050"/>
            <a:ext cx="6973026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72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953B0-FBE0-275F-469E-C99BD5F2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масок для каждого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03D34-DF3D-400C-F7A2-F7AF1407E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7541" y="1870074"/>
            <a:ext cx="5690094" cy="4622801"/>
          </a:xfrm>
        </p:spPr>
        <p:txBody>
          <a:bodyPr>
            <a:normAutofit fontScale="92500" lnSpcReduction="10000"/>
          </a:bodyPr>
          <a:lstStyle/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Ф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ункция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create_mask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создает маску таблицы.</a:t>
            </a:r>
            <a:endParaRPr lang="ru-RU" sz="2200" b="0" dirty="0">
              <a:effectLst/>
            </a:endParaRPr>
          </a:p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create_mask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img_path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list_of_bboxes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dim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='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table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'):</a:t>
            </a:r>
            <a:endParaRPr lang="ru-RU" sz="2200" b="0" dirty="0">
              <a:effectLst/>
            </a:endParaRPr>
          </a:p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img_path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 путь к изображению</a:t>
            </a:r>
            <a:endParaRPr lang="ru-RU" sz="2200" b="0" dirty="0">
              <a:effectLst/>
            </a:endParaRPr>
          </a:p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list_of_bboxes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 список, хранящий границы таблицы и столбцов таблицы</a:t>
            </a:r>
            <a:endParaRPr lang="ru-RU" sz="2200" b="0" dirty="0">
              <a:effectLst/>
            </a:endParaRPr>
          </a:p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 параметр работы функции: создание маски таблицы или ее столбцов</a:t>
            </a:r>
            <a:endParaRPr lang="ru-RU" sz="2200" b="0" dirty="0">
              <a:effectLst/>
            </a:endParaRPr>
          </a:p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Функция записывает маски изображений в отдельные папки.</a:t>
            </a:r>
            <a:br>
              <a:rPr lang="ru-RU" dirty="0"/>
            </a:b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8E6D8-6462-8F48-46F8-D94A606E86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4" y="2153850"/>
            <a:ext cx="2651833" cy="37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2CD4B9C-C6EF-5225-D1CB-08C8B083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13" y="2138610"/>
            <a:ext cx="2661282" cy="37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2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FD310-746B-BDD7-52EB-747E8C63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модели и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FEB01-0CBF-4112-98CE-A7C95A4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275" y="1428750"/>
            <a:ext cx="10677525" cy="5167313"/>
          </a:xfrm>
        </p:spPr>
        <p:txBody>
          <a:bodyPr>
            <a:noAutofit/>
          </a:bodyPr>
          <a:lstStyle/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Для проектирования и обучения модели используется библиотека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sz="2000" dirty="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Для увеличения эффективности модели используется заранее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предобученная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модель компьютерного зрения “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DenseNet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”. Исключение (или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dropout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нейронной сети равно 0.6 для избежания переобучения.</a:t>
            </a:r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Определение слоев нейронной сети задается классами </a:t>
            </a:r>
            <a:r>
              <a:rPr lang="en-US" sz="2000" b="0" i="0" u="none" strike="noStrike" dirty="0" err="1">
                <a:solidFill>
                  <a:srgbClr val="267F99"/>
                </a:solidFill>
                <a:effectLst/>
                <a:latin typeface="Times New Roman" panose="02020603050405020304" pitchFamily="18" charset="0"/>
              </a:rPr>
              <a:t>TableConvLayer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000" b="0" i="0" u="none" strike="noStrike" dirty="0">
                <a:solidFill>
                  <a:srgbClr val="267F99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</a:t>
            </a:r>
            <a:r>
              <a:rPr lang="en-US" sz="2000" b="0" i="0" u="none" strike="noStrike" dirty="0" err="1">
                <a:solidFill>
                  <a:srgbClr val="267F99"/>
                </a:solidFill>
                <a:effectLst/>
                <a:latin typeface="Times New Roman" panose="02020603050405020304" pitchFamily="18" charset="0"/>
              </a:rPr>
              <a:t>ColumnConvLayer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000" b="0" i="0" u="none" strike="noStrike" dirty="0">
                <a:solidFill>
                  <a:srgbClr val="267F99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ru-RU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Создание модели происходит в функции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build_tablenet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sz="2000" b="0" dirty="0">
              <a:effectLst/>
            </a:endParaRPr>
          </a:p>
          <a:p>
            <a:pPr indent="0">
              <a:spcBef>
                <a:spcPts val="0"/>
              </a:spcBef>
              <a:buNone/>
            </a:pPr>
            <a:r>
              <a:rPr lang="ru-RU" sz="2000" b="0" i="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def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2000" b="0" i="0" u="none" strike="noStrike" dirty="0" err="1">
                <a:solidFill>
                  <a:srgbClr val="795E26"/>
                </a:solidFill>
                <a:effectLst/>
                <a:latin typeface="Times New Roman" panose="02020603050405020304" pitchFamily="18" charset="0"/>
              </a:rPr>
              <a:t>build_tablenet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():</a:t>
            </a:r>
          </a:p>
          <a:p>
            <a:pPr indent="0">
              <a:spcBef>
                <a:spcPts val="0"/>
              </a:spcBef>
              <a:buNone/>
            </a:pPr>
            <a:endParaRPr lang="ru-RU" sz="2000" b="0" dirty="0">
              <a:effectLst/>
            </a:endParaRPr>
          </a:p>
          <a:p>
            <a:pPr marL="6731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Функция загружает выбранную пред обученную модель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DenseNet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и определяет структуру слоев.</a:t>
            </a:r>
          </a:p>
          <a:p>
            <a:pPr marL="67310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b="0" dirty="0">
              <a:effectLst/>
            </a:endParaRPr>
          </a:p>
          <a:p>
            <a:pPr marL="6731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dirty="0" err="1">
                <a:solidFill>
                  <a:srgbClr val="AF00DB"/>
                </a:solidFill>
                <a:effectLst/>
                <a:latin typeface="Times New Roman" panose="02020603050405020304" pitchFamily="18" charset="0"/>
              </a:rPr>
              <a:t>return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</a:t>
            </a:r>
            <a:endParaRPr lang="ru-RU" sz="2000" b="0" dirty="0">
              <a:effectLst/>
            </a:endParaRPr>
          </a:p>
          <a:p>
            <a:pPr marL="0" indent="0">
              <a:buNone/>
            </a:pPr>
            <a:br>
              <a:rPr lang="ru-RU" sz="2000" dirty="0"/>
            </a:b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04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A43A27-9861-C2DC-A649-E5EFF3BD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модели к фотографиям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6D970-3595-6C61-5EBF-A0CF80B08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ru-RU" dirty="0"/>
              <a:t>Получаем маску изображения</a:t>
            </a:r>
          </a:p>
          <a:p>
            <a:r>
              <a:rPr lang="ru-RU" dirty="0"/>
              <a:t>По маске находим координаты и размеры таблицы и вырезаем ее из фотографии</a:t>
            </a:r>
          </a:p>
          <a:p>
            <a:r>
              <a:rPr lang="ru-RU" dirty="0"/>
              <a:t>К полученной фотографии применяем метод </a:t>
            </a:r>
            <a:r>
              <a:rPr lang="en-US" dirty="0" err="1"/>
              <a:t>image_to_string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)</a:t>
            </a:r>
            <a:r>
              <a:rPr lang="ru-RU" dirty="0"/>
              <a:t> для считывания текста</a:t>
            </a:r>
          </a:p>
          <a:p>
            <a:r>
              <a:rPr lang="ru-RU" dirty="0"/>
              <a:t>Разбиваем полученный текса на строки</a:t>
            </a:r>
          </a:p>
          <a:p>
            <a:r>
              <a:rPr lang="ru-RU" dirty="0"/>
              <a:t>Зная общую структуру протокола, мы можем записать полученные данные в нужные нам ячейки.</a:t>
            </a:r>
          </a:p>
        </p:txBody>
      </p:sp>
    </p:spTree>
    <p:extLst>
      <p:ext uri="{BB962C8B-B14F-4D97-AF65-F5344CB8AC3E}">
        <p14:creationId xmlns:p14="http://schemas.microsoft.com/office/powerpoint/2010/main" val="329003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97C83-0F49-13BE-B373-271C6189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C8608-E772-B21C-DE4C-58B17E07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485900"/>
            <a:ext cx="10839450" cy="5006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Эффективность работы программы на конкретном фото протокола рассчитывается, как отношение количества правильно считанных ячеек таблицы, к количеству всех ячеек в процентах.</a:t>
            </a:r>
          </a:p>
          <a:p>
            <a:pPr marL="0" indent="0">
              <a:buNone/>
            </a:pPr>
            <a:r>
              <a:rPr lang="ru-RU" dirty="0"/>
              <a:t>В работе представлено два алгоритма решения поставленной задачи: </a:t>
            </a:r>
          </a:p>
          <a:p>
            <a:pPr marL="514350" indent="-514350"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OpenCV</a:t>
            </a:r>
            <a:r>
              <a:rPr lang="ru-RU" dirty="0"/>
              <a:t> для считывания структуры таблицы и </a:t>
            </a:r>
            <a:r>
              <a:rPr lang="ru-RU" dirty="0" err="1"/>
              <a:t>PyTesseract</a:t>
            </a:r>
            <a:r>
              <a:rPr lang="ru-RU" dirty="0"/>
              <a:t> для считывания данных </a:t>
            </a:r>
          </a:p>
          <a:p>
            <a:pPr marL="514350" indent="-514350">
              <a:buAutoNum type="arabicPeriod"/>
            </a:pPr>
            <a:r>
              <a:rPr lang="ru-RU" dirty="0"/>
              <a:t>Использование нейронной сети, обученной с помощью </a:t>
            </a:r>
            <a:r>
              <a:rPr lang="ru-RU" dirty="0" err="1"/>
              <a:t>TensorFlow</a:t>
            </a:r>
            <a:r>
              <a:rPr lang="ru-RU" dirty="0"/>
              <a:t> и </a:t>
            </a:r>
            <a:r>
              <a:rPr lang="ru-RU" dirty="0" err="1"/>
              <a:t>Keras</a:t>
            </a:r>
            <a:r>
              <a:rPr lang="ru-RU" dirty="0"/>
              <a:t> и считывание данных с помощью </a:t>
            </a:r>
            <a:r>
              <a:rPr lang="ru-RU" dirty="0" err="1"/>
              <a:t>PyTesseract</a:t>
            </a:r>
            <a:r>
              <a:rPr lang="ru-RU" dirty="0"/>
              <a:t> Применив эти алгоритмы к тестовым фотографиям, мы получили следующие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250549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469E2-3A22-A451-17CF-1F8C1A1A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42DBF-4163-B544-033E-97E6D5F55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и тестирование программы по переводу рукописно заполненных таблиц с протоколами различных соревнований в </a:t>
            </a:r>
            <a:r>
              <a:rPr lang="ru-RU" dirty="0" err="1"/>
              <a:t>excel</a:t>
            </a:r>
            <a:r>
              <a:rPr lang="ru-RU" dirty="0"/>
              <a:t> таблицу</a:t>
            </a:r>
          </a:p>
          <a:p>
            <a:r>
              <a:rPr lang="ru-RU" dirty="0"/>
              <a:t>Изучить технологии распознавания объектов и текста для обработки документов, выбрать наиболее подходящие для нашей цели инструменты</a:t>
            </a:r>
          </a:p>
          <a:p>
            <a:r>
              <a:rPr lang="ru-RU" dirty="0"/>
              <a:t>Разработать алгоритмы обнаружения и распознавания таблицы в протоколе, используя выбранные выше технологии</a:t>
            </a:r>
          </a:p>
          <a:p>
            <a:r>
              <a:rPr lang="ru-RU" dirty="0"/>
              <a:t>Протестировать полученные решения на разных типах входных данных для получения метрик точности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3496577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00778-4D89-6369-092B-ACE22B80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OpenCV + </a:t>
            </a:r>
            <a:r>
              <a:rPr lang="en-US" dirty="0" err="1"/>
              <a:t>PyTesseract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Эффективность работы с печатными данными: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0B59CC-23EB-DFE3-85B7-29A16EBA8C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35048"/>
            <a:ext cx="10515600" cy="19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137ECD-2EFD-77B2-AD6F-7E97266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1648"/>
            <a:ext cx="10073640" cy="21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2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0F245-35C3-46FB-C788-17E6217E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Печатные данные – 100%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1E5DF6-FFD9-6332-6352-0F384FE1B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6613"/>
            <a:ext cx="10515600" cy="19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EF38C69-FAE3-9FEF-1A17-EA869AF7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8" y="3954779"/>
            <a:ext cx="10167505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9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5E2C7-A9F9-8DC5-219C-55010C02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Печатные данные – </a:t>
            </a:r>
            <a:r>
              <a:rPr lang="en-US" dirty="0"/>
              <a:t>97.2</a:t>
            </a:r>
            <a:r>
              <a:rPr lang="ru-RU" dirty="0"/>
              <a:t>%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69220D-771D-76F6-7EC9-C0688C6E3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5" y="1690688"/>
            <a:ext cx="10765487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113A4CA-A4C9-F4C4-264B-C16D5433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4" y="4165600"/>
            <a:ext cx="10248265" cy="24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8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A0388-32DD-8FAB-027B-88246A60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Введено с графического планшета - </a:t>
            </a:r>
            <a:r>
              <a:rPr lang="en-US" dirty="0"/>
              <a:t>98.6%</a:t>
            </a:r>
            <a:endParaRPr lang="ru-RU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578EA72-132C-9F93-7D7D-9122473645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9309"/>
            <a:ext cx="10515600" cy="195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EDBB957-83BB-AA6D-303A-C23B1CF7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671888"/>
            <a:ext cx="10112644" cy="22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78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4729E-12B1-E095-A047-EAB05F28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Введено с графического планшета – </a:t>
            </a:r>
            <a:r>
              <a:rPr lang="en-US" dirty="0"/>
              <a:t>62.9%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25B2D3-CF33-AE38-7BE6-282A107BA6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7" y="1385674"/>
            <a:ext cx="10769906" cy="25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63DB210-6AF3-2BB4-C3A4-ED03E050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1439"/>
            <a:ext cx="10358120" cy="249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7F56B-38F1-9160-7309-DB57E823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Заполнено ручкой – 57%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F97EC6-53DD-AAD2-1387-E1EE76BB7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2293"/>
            <a:ext cx="10515600" cy="19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B66A426-5A39-98E6-C13D-8FDE51E9F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4" y="3716973"/>
            <a:ext cx="10450265" cy="21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3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41236-A8C4-8361-DB3A-02AEEE02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1025B-830C-52A7-2B0B-8A3108B8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Программа, написанная с полным опором на модуль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OpenCV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показала внушительный результат. Она идеально считала структуру, приведенных таблиц и с хорошей эффективностью смогла считать содержимое таблицы. Печатные символы считываются идеально. А рукописные символы, записанные на графическом планшете, считываются немного лучше, чем те, что пишутся ручкой на распечатке с дальнейшим сканированием. Также примечательно то, что рукописи можно довести до такого состояния, чтобы программа могла их считывать почти со стопроцентной эффективностью.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26603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D80C3-AAA5-47CE-EB5B-A12AC4F5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TensorFlow + </a:t>
            </a:r>
            <a:r>
              <a:rPr lang="en-US" dirty="0" err="1"/>
              <a:t>PyTesseract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Эффективность работы с печатными данными: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3DB14FC-A17E-73E5-90CE-FC893916C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8373"/>
            <a:ext cx="10515600" cy="19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84A96E1-8CE9-86C2-893E-AF420896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8" y="4049713"/>
            <a:ext cx="10072624" cy="17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446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A747C-B265-D7F5-DD2F-3DBFF709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Введено с графического планшета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13F8383-E903-C96F-4B9A-78B91C39A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2554"/>
            <a:ext cx="10769906" cy="25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6D23CF2-13CB-E172-D920-23067F76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4" y="4337961"/>
            <a:ext cx="7469505" cy="22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4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D3F98-DEE3-8426-3B72-5B7F31F6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508042-1B44-4C45-4A53-2F2F554C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При обработке изображений с помощью алгоритма на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Keras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теряется структура изображения и нет смысла говорить об эффективности. Данные, заполненные от руки не считались ни в одном случае.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2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BAAB5-FC81-171F-2CBE-31988143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A1621-F2B5-7BCE-9306-029E8588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OCR</a:t>
            </a:r>
            <a:r>
              <a:rPr lang="ru-RU" dirty="0"/>
              <a:t> - это программа для перевода изображений печатного или рукописного текста в текстовые данные</a:t>
            </a:r>
          </a:p>
          <a:p>
            <a:r>
              <a:rPr lang="en-US" dirty="0"/>
              <a:t>TensorFlow -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о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ткрытая программная библиотека для машинного обучения</a:t>
            </a:r>
          </a:p>
          <a:p>
            <a:r>
              <a:rPr lang="en-US" dirty="0"/>
              <a:t>OpenCV - </a:t>
            </a:r>
            <a:r>
              <a:rPr lang="ru-RU" dirty="0"/>
              <a:t>библиотека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3707322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F3F08-1847-24A3-260D-B43311B8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9B28C-F8F1-F848-6C7B-B32778C6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 данном проекте были рассмотрены задачи по разработке программы по распознаванию табличных протоколов различных соревнований для их перевода из с бумажных носителей в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excel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таблицы. В процессе разработки главную роль играли такие библиотеки, как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OpenCV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PyTesseract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и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Keras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sz="2000" b="0" dirty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Были получены следующие результаты:</a:t>
            </a:r>
            <a:endParaRPr lang="ru-RU" sz="2000" b="0" dirty="0">
              <a:effectLst/>
            </a:endParaRPr>
          </a:p>
          <a:p>
            <a:pPr fontAlgn="base">
              <a:spcBef>
                <a:spcPts val="1200"/>
              </a:spcBef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Разработан алгоритм распознавания с использованием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OpenCV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+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PyTesseract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;</a:t>
            </a:r>
          </a:p>
          <a:p>
            <a:pPr fontAlgn="base">
              <a:spcBef>
                <a:spcPts val="0"/>
              </a:spcBef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Разработан алгоритм распознавания с использованием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Keras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+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PyTesseract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;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Проведено сопоставление эффективности работы двух алгоритмов на основе разных инструментов;</a:t>
            </a:r>
          </a:p>
          <a:p>
            <a:pPr marL="0" indent="0" rtl="0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Определены наилучшие методологии работы распознавания на основе используемых инструментов.</a:t>
            </a:r>
          </a:p>
        </p:txBody>
      </p:sp>
    </p:spTree>
    <p:extLst>
      <p:ext uri="{BB962C8B-B14F-4D97-AF65-F5344CB8AC3E}">
        <p14:creationId xmlns:p14="http://schemas.microsoft.com/office/powerpoint/2010/main" val="350606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BA28E-EEA8-1E58-B639-73AE1402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Будущее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F1D02-6D97-B968-118F-FE4BE272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Проект имеет внушительные перспективы по доработке и улучшению качества точности распознавания. В будущем возможна доработка алгоритма детекции разметки таблицы при помощи технологий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OpenCV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а также проектирование собственной нейронной сети, обученной на специализированном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датасете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в качестве замены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PyTesseract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А также при глубинном изучении возможностей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возможно значительное улучшение работы программы при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координальной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её доработке и составлении новых тренировочных данных для модели распознавания таблиц.</a:t>
            </a:r>
            <a:endParaRPr lang="ru-RU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841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9305E-67A8-48F2-CD04-1AE1ECCA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3E442C-14A7-4BB7-52FD-B5B1A5D7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NumPy</a:t>
            </a: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Pandas</a:t>
            </a: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SciPy</a:t>
            </a:r>
            <a:endParaRPr lang="ru-RU" sz="3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Matplotlib</a:t>
            </a:r>
          </a:p>
          <a:p>
            <a:endParaRPr lang="ru-RU" dirty="0"/>
          </a:p>
        </p:txBody>
      </p:sp>
      <p:pic>
        <p:nvPicPr>
          <p:cNvPr id="4" name="Google Shape;101;p18">
            <a:extLst>
              <a:ext uri="{FF2B5EF4-FFF2-40B4-BE49-F238E27FC236}">
                <a16:creationId xmlns:a16="http://schemas.microsoft.com/office/drawing/2014/main" id="{1305B78D-748F-13FE-69A6-871FDA28F9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902041"/>
            <a:ext cx="283358" cy="321000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98;p18">
            <a:extLst>
              <a:ext uri="{FF2B5EF4-FFF2-40B4-BE49-F238E27FC236}">
                <a16:creationId xmlns:a16="http://schemas.microsoft.com/office/drawing/2014/main" id="{1627EA0B-A37E-0941-5796-BEEB90EF80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454" t="18844" r="33457" b="44514"/>
          <a:stretch/>
        </p:blipFill>
        <p:spPr>
          <a:xfrm>
            <a:off x="838200" y="2545946"/>
            <a:ext cx="321000" cy="355468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100;p18">
            <a:extLst>
              <a:ext uri="{FF2B5EF4-FFF2-40B4-BE49-F238E27FC236}">
                <a16:creationId xmlns:a16="http://schemas.microsoft.com/office/drawing/2014/main" id="{B5527810-BBEA-0DA6-A2EE-DB2C64E267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300776"/>
            <a:ext cx="348561" cy="321000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Google Shape;105;p18">
            <a:extLst>
              <a:ext uri="{FF2B5EF4-FFF2-40B4-BE49-F238E27FC236}">
                <a16:creationId xmlns:a16="http://schemas.microsoft.com/office/drawing/2014/main" id="{CA67CB5D-87A5-6669-5663-8629F87988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12" y="4021138"/>
            <a:ext cx="321000" cy="321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Google Shape;99;p18">
            <a:extLst>
              <a:ext uri="{FF2B5EF4-FFF2-40B4-BE49-F238E27FC236}">
                <a16:creationId xmlns:a16="http://schemas.microsoft.com/office/drawing/2014/main" id="{11939B93-DA5C-C520-3B2D-4046AE326B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979" y="4687877"/>
            <a:ext cx="321001" cy="321001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44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18D83-7A2F-BC4C-7E1C-4DAB2A55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Изначальные форматы протоколов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1CC2D4-29A4-F8DF-D86B-F4EEF7B17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" y="1863725"/>
            <a:ext cx="5506720" cy="413004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D4CC9D-ECB9-254E-E89E-DB2F49A55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63725"/>
            <a:ext cx="5506719" cy="41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98ED9-BDCE-C657-26BF-DEDF2D29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Упрощённые форматы протоколов</a:t>
            </a:r>
          </a:p>
        </p:txBody>
      </p:sp>
      <p:pic>
        <p:nvPicPr>
          <p:cNvPr id="5" name="Объект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7D9E577-11FC-C5CA-DD02-CCA5BB09B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1" y="1440352"/>
            <a:ext cx="11137278" cy="2980981"/>
          </a:xfrm>
        </p:spPr>
      </p:pic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505BEDA-C60D-4E88-91BC-4BA8B3D9D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7157"/>
            <a:ext cx="10612687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8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4376F-504F-DD14-C2FF-00570CDA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Поворот картинки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EDB092-346A-6144-39AD-79979EBCFB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68" y="438149"/>
            <a:ext cx="2979832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106BF-0F76-3212-848A-7756DD37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9" y="3699193"/>
            <a:ext cx="2971801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DAAFF-C412-E533-46E0-0F67C5455BDD}"/>
              </a:ext>
            </a:extLst>
          </p:cNvPr>
          <p:cNvSpPr txBox="1"/>
          <p:nvPr/>
        </p:nvSpPr>
        <p:spPr>
          <a:xfrm>
            <a:off x="481330" y="1690688"/>
            <a:ext cx="71862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уммируем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значения в каждой строке и получаем одномерный массив со значениями “насыщенности цвета” для каждой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Перебирая все возможные углы находим максимальную разницу между значениями насыщенности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Находим матрицу преобразования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размер изображения после поворота, чтобы избежать обрезания краев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Применяем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афинное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преобразование к фотографии, чтобы развернуть ее в правильное положение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4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BF7FA-DC0F-C1A5-3743-71B1E6F1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алгоритм решения задачи</a:t>
            </a:r>
            <a:br>
              <a:rPr lang="ru-RU" dirty="0"/>
            </a:br>
            <a:r>
              <a:rPr lang="ru-RU" dirty="0" err="1"/>
              <a:t>OpenCV</a:t>
            </a:r>
            <a:r>
              <a:rPr lang="ru-RU" dirty="0"/>
              <a:t> и </a:t>
            </a:r>
            <a:r>
              <a:rPr lang="ru-RU" dirty="0" err="1"/>
              <a:t>PyTesseract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B80AAF-C601-BFDE-A364-2BCCF1DA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Алгоритм: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Считываем фото и производим предобработку исходной картинки для более точного распознавания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таблицы на ячейки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Распознавание содержимого каждой ячейки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матрицы значений в </a:t>
            </a:r>
            <a:r>
              <a:rPr lang="ru-RU" dirty="0" err="1"/>
              <a:t>excel</a:t>
            </a:r>
            <a:r>
              <a:rPr lang="ru-RU" dirty="0"/>
              <a:t> файл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90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5B76C-B00F-C140-7696-F915E97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Считывание и предобработка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0A4226-58B5-7D9E-A6A9-1EF8EC98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Считываем фото из файла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Поворот картинки с помощью функции </a:t>
            </a:r>
            <a:r>
              <a:rPr lang="ru-RU" dirty="0" err="1"/>
              <a:t>rotate_to_correct</a:t>
            </a:r>
            <a:r>
              <a:rPr lang="ru-RU" dirty="0"/>
              <a:t>(. . . ) по алгоритму описанному выше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Увеличивается размер фото минимум до 600 пикселей в высоту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Сводим фото к оттенкам серого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Размываем фото -&gt; cv2.erode(. . . ) </a:t>
            </a:r>
          </a:p>
        </p:txBody>
      </p:sp>
    </p:spTree>
    <p:extLst>
      <p:ext uri="{BB962C8B-B14F-4D97-AF65-F5344CB8AC3E}">
        <p14:creationId xmlns:p14="http://schemas.microsoft.com/office/powerpoint/2010/main" val="28035732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1095</Words>
  <Application>Microsoft Office PowerPoint</Application>
  <PresentationFormat>Широкоэкранный</PresentationFormat>
  <Paragraphs>112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Open Sans</vt:lpstr>
      <vt:lpstr>Times New Roman</vt:lpstr>
      <vt:lpstr>YS Text</vt:lpstr>
      <vt:lpstr>Тема Office</vt:lpstr>
      <vt:lpstr>Распознавание протоколов</vt:lpstr>
      <vt:lpstr>Цели и задачи проекта</vt:lpstr>
      <vt:lpstr>Теоретическое введение</vt:lpstr>
      <vt:lpstr>Вспомогательные библиотеки</vt:lpstr>
      <vt:lpstr>Изначальные форматы протоколов</vt:lpstr>
      <vt:lpstr>Упрощённые форматы протоколов</vt:lpstr>
      <vt:lpstr>Поворот картинки</vt:lpstr>
      <vt:lpstr>Первый алгоритм решения задачи OpenCV и PyTesseract</vt:lpstr>
      <vt:lpstr>Считывание и предобработка фото</vt:lpstr>
      <vt:lpstr>Презентация PowerPoint</vt:lpstr>
      <vt:lpstr>Разбиение таблицы на ячейки </vt:lpstr>
      <vt:lpstr>Презентация PowerPoint</vt:lpstr>
      <vt:lpstr>Распознавание значений в ячейках</vt:lpstr>
      <vt:lpstr>Второй алгоритм решения задачи TensorFlow и PyTesseract</vt:lpstr>
      <vt:lpstr>Подготовка датасета для обучения модели</vt:lpstr>
      <vt:lpstr>Создание масок для каждого изображения</vt:lpstr>
      <vt:lpstr>Описание модели и обучение</vt:lpstr>
      <vt:lpstr>Применение модели к фотографиям</vt:lpstr>
      <vt:lpstr>Результаты</vt:lpstr>
      <vt:lpstr>OpenCV + PyTesseract  Эффективность работы с печатными данными: </vt:lpstr>
      <vt:lpstr>Печатные данные – 100%</vt:lpstr>
      <vt:lpstr>Печатные данные – 97.2%</vt:lpstr>
      <vt:lpstr>Введено с графического планшета - 98.6%</vt:lpstr>
      <vt:lpstr>Введено с графического планшета – 62.9%</vt:lpstr>
      <vt:lpstr>Заполнено ручкой – 57%</vt:lpstr>
      <vt:lpstr>Вывод</vt:lpstr>
      <vt:lpstr>TensorFlow + PyTesseract  Эффективность работы с печатными данными: </vt:lpstr>
      <vt:lpstr>Введено с графического планшета</vt:lpstr>
      <vt:lpstr>Вывод</vt:lpstr>
      <vt:lpstr>Заключение</vt:lpstr>
      <vt:lpstr>Будущее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протоколов</dc:title>
  <dc:creator>Кармаев Александр Андреевич</dc:creator>
  <cp:lastModifiedBy>Кармаев Александр Андреевич</cp:lastModifiedBy>
  <cp:revision>8</cp:revision>
  <dcterms:created xsi:type="dcterms:W3CDTF">2022-06-13T10:32:02Z</dcterms:created>
  <dcterms:modified xsi:type="dcterms:W3CDTF">2022-06-14T15:16:15Z</dcterms:modified>
</cp:coreProperties>
</file>